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70" r:id="rId8"/>
    <p:sldId id="261" r:id="rId9"/>
    <p:sldId id="271" r:id="rId10"/>
    <p:sldId id="262" r:id="rId11"/>
    <p:sldId id="263" r:id="rId12"/>
    <p:sldId id="264" r:id="rId13"/>
    <p:sldId id="265" r:id="rId14"/>
    <p:sldId id="266" r:id="rId15"/>
    <p:sldId id="276" r:id="rId16"/>
    <p:sldId id="274" r:id="rId17"/>
    <p:sldId id="267" r:id="rId18"/>
    <p:sldId id="273" r:id="rId19"/>
    <p:sldId id="268" r:id="rId20"/>
    <p:sldId id="269" r:id="rId21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6997"/>
                </a:moveTo>
                <a:lnTo>
                  <a:pt x="9143999" y="10286997"/>
                </a:lnTo>
                <a:lnTo>
                  <a:pt x="9143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2997"/>
            <a:ext cx="6467474" cy="800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47318" y="2869311"/>
            <a:ext cx="2069719" cy="3088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97045" y="3250311"/>
            <a:ext cx="3241763" cy="308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29117"/>
            <a:ext cx="5945505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92474" y="2387542"/>
            <a:ext cx="10915751" cy="2102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415" y="1253090"/>
            <a:ext cx="9576435" cy="7882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25"/>
              </a:spcBef>
            </a:pPr>
            <a:r>
              <a:rPr sz="8600" b="1" spc="4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Empowering </a:t>
            </a:r>
            <a:r>
              <a:rPr sz="8600" b="1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1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Photography </a:t>
            </a:r>
            <a:r>
              <a:rPr sz="8600" b="1" spc="2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Learning: </a:t>
            </a:r>
            <a:r>
              <a:rPr sz="8600" b="1" spc="114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An </a:t>
            </a:r>
            <a:r>
              <a:rPr sz="8600" b="1" spc="44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AI- </a:t>
            </a:r>
            <a:r>
              <a:rPr sz="8600" b="1" spc="4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2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Driven</a:t>
            </a:r>
            <a:r>
              <a:rPr sz="8600" b="1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-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Framework </a:t>
            </a:r>
            <a:r>
              <a:rPr sz="8600" b="1" spc="-18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6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f</a:t>
            </a:r>
            <a:r>
              <a:rPr sz="8600" b="1" spc="-3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</a:t>
            </a:r>
            <a:r>
              <a:rPr sz="8600" b="1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r</a:t>
            </a:r>
            <a:r>
              <a:rPr sz="8600" b="1" spc="-39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-53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Y</a:t>
            </a:r>
            <a:r>
              <a:rPr sz="8600" b="1" spc="-3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</a:t>
            </a:r>
            <a:r>
              <a:rPr sz="8600" b="1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u</a:t>
            </a:r>
            <a:r>
              <a:rPr sz="8600" b="1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r</a:t>
            </a:r>
            <a:r>
              <a:rPr sz="8600" b="1" spc="-4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8600" b="1" spc="4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V</a:t>
            </a:r>
            <a:r>
              <a:rPr sz="860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</a:t>
            </a:r>
            <a:r>
              <a:rPr sz="8600" b="1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r</a:t>
            </a:r>
            <a:r>
              <a:rPr sz="8600" b="1" spc="-114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</a:t>
            </a:r>
            <a:r>
              <a:rPr sz="8600" b="1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u</a:t>
            </a:r>
            <a:r>
              <a:rPr sz="8600" b="1" spc="-1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</a:t>
            </a:r>
            <a:r>
              <a:rPr sz="8600" b="1" spc="2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l  </a:t>
            </a:r>
            <a:r>
              <a:rPr sz="8600" b="1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Instructor</a:t>
            </a:r>
            <a:endParaRPr sz="860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2997"/>
            <a:ext cx="6496049" cy="796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pc="-10" dirty="0"/>
              <a:t>Feedback</a:t>
            </a:r>
            <a:r>
              <a:rPr spc="-35" dirty="0"/>
              <a:t> </a:t>
            </a:r>
            <a:r>
              <a:rPr spc="5" dirty="0"/>
              <a:t>and </a:t>
            </a:r>
            <a:r>
              <a:rPr spc="-894" dirty="0"/>
              <a:t> </a:t>
            </a:r>
            <a:r>
              <a:rPr spc="-15" dirty="0"/>
              <a:t>Improvement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1433296" y="3632517"/>
            <a:ext cx="628650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75"/>
              </a:spcBef>
            </a:pPr>
            <a:r>
              <a:rPr sz="2450" spc="80" dirty="0">
                <a:latin typeface="Verdana" panose="020B0604030504040204"/>
                <a:cs typeface="Verdana" panose="020B0604030504040204"/>
              </a:rPr>
              <a:t>Re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eiving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onstru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ti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eed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b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is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vital 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g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204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th.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ools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vide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detailed  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analysis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of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your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work,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highlighting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st</a:t>
            </a:r>
            <a:r>
              <a:rPr sz="2450" spc="-6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engths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6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imp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emen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360" dirty="0">
                <a:latin typeface="Verdana" panose="020B0604030504040204"/>
                <a:cs typeface="Verdana" panose="020B0604030504040204"/>
              </a:rPr>
              <a:t>, 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helping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ou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eﬁne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our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skills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er 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time.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1931" y="1419873"/>
            <a:ext cx="5537200" cy="1240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3950" spc="40" dirty="0"/>
              <a:t>Building</a:t>
            </a:r>
            <a:r>
              <a:rPr sz="3950" spc="30" dirty="0"/>
              <a:t> </a:t>
            </a:r>
            <a:r>
              <a:rPr sz="3950" spc="-55" dirty="0"/>
              <a:t>a</a:t>
            </a:r>
            <a:r>
              <a:rPr sz="3950" spc="15" dirty="0"/>
              <a:t> Photography</a:t>
            </a:r>
            <a:endParaRPr sz="3950"/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950" spc="80" dirty="0"/>
              <a:t>Community</a:t>
            </a:r>
            <a:endParaRPr sz="3950"/>
          </a:p>
        </p:txBody>
      </p:sp>
      <p:sp>
        <p:nvSpPr>
          <p:cNvPr id="5" name="object 5"/>
          <p:cNvSpPr txBox="1"/>
          <p:nvPr/>
        </p:nvSpPr>
        <p:spPr>
          <a:xfrm>
            <a:off x="1495729" y="3113126"/>
            <a:ext cx="618299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89280" algn="r">
              <a:lnSpc>
                <a:spcPct val="118000"/>
              </a:lnSpc>
              <a:spcBef>
                <a:spcPts val="75"/>
              </a:spcBef>
            </a:pPr>
            <a:r>
              <a:rPr sz="245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help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ating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suppo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ti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e 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community</a:t>
            </a:r>
            <a:r>
              <a:rPr sz="2450" spc="-22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photographers.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Through </a:t>
            </a:r>
            <a:r>
              <a:rPr sz="2450" spc="-84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online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plat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65" dirty="0">
                <a:latin typeface="Verdana" panose="020B0604030504040204"/>
                <a:cs typeface="Verdana" panose="020B0604030504040204"/>
              </a:rPr>
              <a:t>ms,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use</a:t>
            </a:r>
            <a:r>
              <a:rPr sz="24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sha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their 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ei</a:t>
            </a:r>
            <a:r>
              <a:rPr sz="2450" spc="-75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eed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b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and 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ollabo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170" dirty="0">
                <a:latin typeface="Verdana" panose="020B0604030504040204"/>
                <a:cs typeface="Verdana" panose="020B0604030504040204"/>
              </a:rPr>
              <a:t>e,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os</a:t>
            </a:r>
            <a:r>
              <a:rPr sz="2450" spc="-4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95" dirty="0">
                <a:latin typeface="Verdana" panose="020B0604030504040204"/>
                <a:cs typeface="Verdana" panose="020B0604030504040204"/>
              </a:rPr>
              <a:t>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sense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of 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belonging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moti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ation.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2997"/>
            <a:ext cx="6496049" cy="796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pc="70" dirty="0"/>
              <a:t>Ethics</a:t>
            </a:r>
            <a:r>
              <a:rPr spc="20" dirty="0"/>
              <a:t> </a:t>
            </a:r>
            <a:r>
              <a:rPr spc="55" dirty="0"/>
              <a:t>of</a:t>
            </a:r>
            <a:r>
              <a:rPr spc="-130" dirty="0"/>
              <a:t> </a:t>
            </a:r>
            <a:r>
              <a:rPr spc="55" dirty="0"/>
              <a:t>AI</a:t>
            </a:r>
            <a:r>
              <a:rPr spc="25" dirty="0"/>
              <a:t> </a:t>
            </a:r>
            <a:r>
              <a:rPr spc="30" dirty="0"/>
              <a:t>in </a:t>
            </a:r>
            <a:r>
              <a:rPr spc="-885" dirty="0"/>
              <a:t> </a:t>
            </a:r>
            <a:r>
              <a:rPr spc="15" dirty="0"/>
              <a:t>Photography</a:t>
            </a:r>
            <a:endParaRPr spc="15" dirty="0"/>
          </a:p>
        </p:txBody>
      </p:sp>
      <p:sp>
        <p:nvSpPr>
          <p:cNvPr id="6" name="object 6"/>
          <p:cNvSpPr txBox="1"/>
          <p:nvPr/>
        </p:nvSpPr>
        <p:spPr>
          <a:xfrm>
            <a:off x="1433296" y="3403917"/>
            <a:ext cx="612838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75"/>
              </a:spcBef>
            </a:pPr>
            <a:r>
              <a:rPr sz="2450" spc="8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40" dirty="0">
                <a:latin typeface="Verdana" panose="020B0604030504040204"/>
                <a:cs typeface="Verdana" panose="020B0604030504040204"/>
              </a:rPr>
              <a:t>emb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it's 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essential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onsider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ethical 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implications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60" dirty="0">
                <a:latin typeface="Verdana" panose="020B0604030504040204"/>
                <a:cs typeface="Verdana" panose="020B0604030504040204"/>
              </a:rPr>
              <a:t>Issues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li</a:t>
            </a:r>
            <a:r>
              <a:rPr sz="2450" spc="-4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0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igh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360" dirty="0">
                <a:latin typeface="Verdana" panose="020B0604030504040204"/>
                <a:cs typeface="Verdana" panose="020B0604030504040204"/>
              </a:rPr>
              <a:t>,  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authenti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i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ole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human 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creativity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must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be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addressed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ensure </a:t>
            </a:r>
            <a:r>
              <a:rPr sz="2450" spc="-84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esponsible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75" dirty="0">
                <a:latin typeface="Verdana" panose="020B0604030504040204"/>
                <a:cs typeface="Verdana" panose="020B0604030504040204"/>
              </a:rPr>
              <a:t>use.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2997"/>
            <a:ext cx="6496049" cy="796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pc="15" dirty="0"/>
              <a:t>Future </a:t>
            </a:r>
            <a:r>
              <a:rPr spc="10" dirty="0"/>
              <a:t>Trends </a:t>
            </a:r>
            <a:r>
              <a:rPr spc="30" dirty="0"/>
              <a:t>in </a:t>
            </a:r>
            <a:r>
              <a:rPr spc="35" dirty="0"/>
              <a:t> </a:t>
            </a:r>
            <a:r>
              <a:rPr spc="15" dirty="0"/>
              <a:t>Photography</a:t>
            </a:r>
            <a:r>
              <a:rPr spc="-95" dirty="0"/>
              <a:t> </a:t>
            </a:r>
            <a:r>
              <a:rPr spc="45" dirty="0"/>
              <a:t>Learning</a:t>
            </a:r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1433296" y="3861117"/>
            <a:ext cx="588010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75"/>
              </a:spcBef>
            </a:pPr>
            <a:r>
              <a:rPr sz="2450" spc="2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futu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11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ning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is 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b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ight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with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ad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an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ements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xpe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t  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more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sophisticated </a:t>
            </a:r>
            <a:r>
              <a:rPr sz="2450" spc="-55" dirty="0">
                <a:latin typeface="Verdana" panose="020B0604030504040204"/>
                <a:cs typeface="Verdana" panose="020B0604030504040204"/>
              </a:rPr>
              <a:t>tools,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immersive </a:t>
            </a:r>
            <a:r>
              <a:rPr sz="2450" spc="-85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dirty="0">
                <a:latin typeface="Verdana" panose="020B0604030504040204"/>
                <a:cs typeface="Verdana" panose="020B0604030504040204"/>
              </a:rPr>
              <a:t>xpe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ien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es,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20" dirty="0">
                <a:latin typeface="Verdana" panose="020B0604030504040204"/>
                <a:cs typeface="Verdana" panose="020B0604030504040204"/>
              </a:rPr>
              <a:t>ommuni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14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-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d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i</a:t>
            </a:r>
            <a:r>
              <a:rPr sz="2450" spc="-12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en  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plat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ms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that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will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ontinue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ol</a:t>
            </a:r>
            <a:r>
              <a:rPr sz="2450" spc="-65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e 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11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20" dirty="0">
                <a:latin typeface="Verdana" panose="020B0604030504040204"/>
                <a:cs typeface="Verdana" panose="020B0604030504040204"/>
              </a:rPr>
              <a:t>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8610" y="995680"/>
            <a:ext cx="5967730" cy="41541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605270" y="3877945"/>
            <a:ext cx="5529580" cy="4132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04800" y="148590"/>
            <a:ext cx="9156700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5500" b="1" i="1" cap="small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+mn-ea"/>
              </a:rPr>
              <a:t>Results Obtained</a:t>
            </a:r>
            <a:endParaRPr lang="en-US" sz="5500" b="1" i="1" cap="small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" y="5687695"/>
            <a:ext cx="6083935" cy="402780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9815" y="1111250"/>
            <a:ext cx="5519420" cy="399669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390" y="5737860"/>
            <a:ext cx="5757545" cy="3982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6210" y="1905635"/>
            <a:ext cx="8719820" cy="71050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9424670" y="2199640"/>
            <a:ext cx="8503920" cy="67075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04800" y="148590"/>
            <a:ext cx="9156700" cy="93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5500" b="1" i="1" cap="small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+mn-ea"/>
              </a:rPr>
              <a:t>Results Obtained</a:t>
            </a:r>
            <a:endParaRPr lang="en-US" sz="5500" b="1" i="1" cap="small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2997"/>
            <a:ext cx="6496049" cy="7962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7350" y="806450"/>
            <a:ext cx="91567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500" b="1" cap="small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+mn-ea"/>
              </a:rPr>
              <a:t>References</a:t>
            </a:r>
            <a:endParaRPr lang="en-US" sz="4500" b="1" cap="small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8750" y="1873250"/>
            <a:ext cx="8802370" cy="8173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[1] . Yossra H. Ali 1 , Wathiq N. Abdullah2   , 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“A Survey of Similarity Measures in Web Image Search “ University of Technology, Computer Sciences, Department, Sinaa'a Street, Baghdad, Iraq .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[2]. Wan-Yu Chen, Jia-Lin Chen, and Liang-Gee Chen, Fellow 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“On-the-fly Fashion Photograph Recommendation System with 1 Robust Face Shape Features “ IEEE DSP/IC Design Lab., Graduate Institute of Electronics Engineering, National Taiwan University, Taipei, Taiwan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[3].</a:t>
            </a:r>
            <a:r>
              <a:rPr lang="en-US" sz="2000" b="1" kern="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 Maciej D. Korzec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 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“Effortlessly Recommending Similar Images: Using features from pretrained convolutional neural networks to generate comparability”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(https://towardsdatascience.com/effortlessly-recommending-similar-images-b65aff6aabfb)</a:t>
            </a:r>
            <a:endParaRPr lang="en-US" sz="2000" b="1" kern="1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[4]. Avinash Sooriyarachchi 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“Building a Similarity-based Image Recommendation System fore-Commerce “ 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(https://www.databricks.com/blog/2022/03/01/building-a-similarity-based-image-recommendation-system-for-e-commerce.html)</a:t>
            </a:r>
            <a:endParaRPr lang="en-US" sz="2000" b="1" kern="1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[5]. Sourav Kumar Goyal </a:t>
            </a:r>
            <a:endParaRPr lang="en-US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731510" algn="r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“Similar Images Recommendation Using Keras”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(https://www.kaggle.com/code/souravkgoyal/similar-images-recommendation-using-keras-annoy)</a:t>
            </a:r>
            <a:endParaRPr lang="en-US" sz="2000" b="1" kern="1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87350" y="577850"/>
            <a:ext cx="915670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500" b="1" cap="small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+mn-ea"/>
              </a:rPr>
              <a:t>Project Timeline</a:t>
            </a:r>
            <a:endParaRPr lang="en-US" sz="4500" b="1" cap="small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  <a:sym typeface="+mn-ea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932680" y="1426210"/>
            <a:ext cx="1694815" cy="63563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JULY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8270240" y="1454785"/>
            <a:ext cx="1482090" cy="60706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AUG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11436350" y="1454150"/>
            <a:ext cx="1552575" cy="60769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SEPT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14401800" y="1455420"/>
            <a:ext cx="1454785" cy="67818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OCT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: Rounded Corners 2"/>
          <p:cNvSpPr/>
          <p:nvPr/>
        </p:nvSpPr>
        <p:spPr>
          <a:xfrm>
            <a:off x="1440815" y="2254250"/>
            <a:ext cx="15129510" cy="109791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6" name="Rectangle: Rounded Corners 2"/>
          <p:cNvSpPr/>
          <p:nvPr/>
        </p:nvSpPr>
        <p:spPr>
          <a:xfrm>
            <a:off x="1377950" y="3854450"/>
            <a:ext cx="15129510" cy="109791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7" name="Rectangle: Rounded Corners 2"/>
          <p:cNvSpPr/>
          <p:nvPr/>
        </p:nvSpPr>
        <p:spPr>
          <a:xfrm>
            <a:off x="1454150" y="5408930"/>
            <a:ext cx="15129510" cy="109791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8" name="Rectangle: Rounded Corners 2"/>
          <p:cNvSpPr/>
          <p:nvPr/>
        </p:nvSpPr>
        <p:spPr>
          <a:xfrm>
            <a:off x="1440815" y="7207250"/>
            <a:ext cx="15129510" cy="109791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11" name="Rectangle: Rounded Corners 34"/>
          <p:cNvSpPr/>
          <p:nvPr/>
        </p:nvSpPr>
        <p:spPr>
          <a:xfrm>
            <a:off x="9638030" y="5379085"/>
            <a:ext cx="3265805" cy="11290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00"/>
              </a:gs>
              <a:gs pos="37000">
                <a:srgbClr val="00B050">
                  <a:alpha val="81000"/>
                  <a:lumMod val="100000"/>
                </a:srgbClr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12" name="Rectangle: Rounded Corners 34"/>
          <p:cNvSpPr/>
          <p:nvPr/>
        </p:nvSpPr>
        <p:spPr>
          <a:xfrm>
            <a:off x="11055350" y="7194550"/>
            <a:ext cx="3387090" cy="11106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00"/>
              </a:gs>
              <a:gs pos="37000">
                <a:srgbClr val="00B050">
                  <a:alpha val="81000"/>
                  <a:lumMod val="100000"/>
                </a:srgbClr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18" name="TextBox 30"/>
          <p:cNvSpPr txBox="1"/>
          <p:nvPr/>
        </p:nvSpPr>
        <p:spPr>
          <a:xfrm>
            <a:off x="1835150" y="5812155"/>
            <a:ext cx="210312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500" b="1" dirty="0">
                <a:latin typeface="Arial Black" panose="020B0A04020102020204" charset="0"/>
                <a:cs typeface="Arial Black" panose="020B0A04020102020204" charset="0"/>
              </a:rPr>
              <a:t>Phase 1</a:t>
            </a:r>
            <a:endParaRPr lang="en-IN" sz="25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extBox 30"/>
          <p:cNvSpPr txBox="1"/>
          <p:nvPr/>
        </p:nvSpPr>
        <p:spPr>
          <a:xfrm>
            <a:off x="1682750" y="4159250"/>
            <a:ext cx="210312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b="1" dirty="0">
                <a:latin typeface="Arial Black" panose="020B0A04020102020204" charset="0"/>
                <a:cs typeface="Arial Black" panose="020B0A04020102020204" charset="0"/>
              </a:rPr>
              <a:t>Phase 1</a:t>
            </a:r>
            <a:endParaRPr lang="en-IN" sz="25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1682750" y="2506345"/>
            <a:ext cx="210312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b="1" dirty="0">
                <a:latin typeface="Arial Black" panose="020B0A04020102020204" charset="0"/>
                <a:cs typeface="Arial Black" panose="020B0A04020102020204" charset="0"/>
              </a:rPr>
              <a:t>Phase 1</a:t>
            </a:r>
            <a:endParaRPr lang="en-IN" sz="25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1835150" y="7465060"/>
            <a:ext cx="210312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b="1" dirty="0">
                <a:latin typeface="Arial Black" panose="020B0A04020102020204" charset="0"/>
                <a:cs typeface="Arial Black" panose="020B0A04020102020204" charset="0"/>
              </a:rPr>
              <a:t>Phase 1</a:t>
            </a:r>
            <a:endParaRPr lang="en-IN" sz="25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780035" y="2482662"/>
            <a:ext cx="17780" cy="7620000"/>
          </a:xfrm>
          <a:prstGeom prst="line">
            <a:avLst/>
          </a:prstGeom>
          <a:ln w="9525">
            <a:solidFill>
              <a:schemeClr val="tx1">
                <a:alpha val="32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3685540" y="2257425"/>
            <a:ext cx="3906520" cy="11106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00"/>
              </a:gs>
              <a:gs pos="37000">
                <a:srgbClr val="00B050">
                  <a:alpha val="81000"/>
                  <a:lumMod val="100000"/>
                </a:srgbClr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9074415" y="2374077"/>
            <a:ext cx="0" cy="7652385"/>
          </a:xfrm>
          <a:prstGeom prst="line">
            <a:avLst/>
          </a:prstGeom>
          <a:ln w="9525">
            <a:solidFill>
              <a:srgbClr val="FF0000">
                <a:alpha val="32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34"/>
          <p:cNvSpPr/>
          <p:nvPr/>
        </p:nvSpPr>
        <p:spPr>
          <a:xfrm>
            <a:off x="6040755" y="3858260"/>
            <a:ext cx="3735070" cy="11106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00"/>
              </a:gs>
              <a:gs pos="37000">
                <a:srgbClr val="00B050">
                  <a:alpha val="81000"/>
                  <a:lumMod val="100000"/>
                </a:srgbClr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2198615" y="2374077"/>
            <a:ext cx="0" cy="7652385"/>
          </a:xfrm>
          <a:prstGeom prst="line">
            <a:avLst/>
          </a:prstGeom>
          <a:ln w="9525">
            <a:solidFill>
              <a:srgbClr val="FF0000">
                <a:alpha val="32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145015" y="2424877"/>
            <a:ext cx="0" cy="7652385"/>
          </a:xfrm>
          <a:prstGeom prst="line">
            <a:avLst/>
          </a:prstGeom>
          <a:ln w="9525">
            <a:solidFill>
              <a:srgbClr val="FF0000">
                <a:alpha val="32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2"/>
          <p:cNvSpPr/>
          <p:nvPr/>
        </p:nvSpPr>
        <p:spPr>
          <a:xfrm>
            <a:off x="1440815" y="9036050"/>
            <a:ext cx="15129510" cy="109791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13" name="Rectangle: Rounded Corners 34"/>
          <p:cNvSpPr/>
          <p:nvPr/>
        </p:nvSpPr>
        <p:spPr>
          <a:xfrm>
            <a:off x="13493750" y="9004300"/>
            <a:ext cx="3114040" cy="11639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00"/>
              </a:gs>
              <a:gs pos="37000">
                <a:srgbClr val="00B050">
                  <a:alpha val="81000"/>
                  <a:lumMod val="100000"/>
                </a:srgbClr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en-IN" dirty="0"/>
          </a:p>
        </p:txBody>
      </p:sp>
      <p:sp>
        <p:nvSpPr>
          <p:cNvPr id="17" name="TextBox 30"/>
          <p:cNvSpPr txBox="1"/>
          <p:nvPr/>
        </p:nvSpPr>
        <p:spPr>
          <a:xfrm>
            <a:off x="1835150" y="9241790"/>
            <a:ext cx="2103120" cy="612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b="1" dirty="0">
                <a:latin typeface="Arial Black" panose="020B0A04020102020204" charset="0"/>
                <a:cs typeface="Arial Black" panose="020B0A04020102020204" charset="0"/>
              </a:rPr>
              <a:t>Phase 1</a:t>
            </a:r>
            <a:endParaRPr lang="en-IN" sz="25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57955" y="2519680"/>
            <a:ext cx="3134360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2000" b="1" dirty="0"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sz="2000" b="1" dirty="0">
                <a:latin typeface="Arial Black" panose="020B0A04020102020204" charset="0"/>
                <a:cs typeface="Arial Black" panose="020B0A04020102020204" charset="0"/>
              </a:rPr>
              <a:t>opic selection</a:t>
            </a:r>
            <a:endParaRPr lang="en-IN" sz="20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6655" y="4088130"/>
            <a:ext cx="349313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sz="2000" b="1" dirty="0">
                <a:latin typeface="Arial Black" panose="020B0A04020102020204" charset="0"/>
                <a:cs typeface="Arial Black" panose="020B0A04020102020204" charset="0"/>
              </a:rPr>
              <a:t>Research and Consultancy</a:t>
            </a:r>
            <a:endParaRPr lang="en-IN" sz="20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10445" y="5648325"/>
            <a:ext cx="2672715" cy="605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sz="2200" b="1" dirty="0">
                <a:latin typeface="Arial Black" panose="020B0A04020102020204" charset="0"/>
                <a:cs typeface="Arial Black" panose="020B0A04020102020204" charset="0"/>
              </a:rPr>
              <a:t>Data Collection</a:t>
            </a:r>
            <a:endParaRPr lang="en-IN" sz="2200" b="1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1201400" y="7450455"/>
            <a:ext cx="3239135" cy="580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IN" sz="2000" b="1" dirty="0">
                <a:latin typeface="Arial Black" panose="020B0A04020102020204" charset="0"/>
                <a:cs typeface="Arial Black" panose="020B0A04020102020204" charset="0"/>
                <a:sym typeface="+mn-ea"/>
              </a:rPr>
              <a:t>Codding and   </a:t>
            </a:r>
            <a:r>
              <a:rPr lang="en-IN" sz="2000" b="1" dirty="0" err="1">
                <a:latin typeface="Arial Black" panose="020B0A04020102020204" charset="0"/>
                <a:cs typeface="Arial Black" panose="020B0A04020102020204" charset="0"/>
                <a:sym typeface="+mn-ea"/>
              </a:rPr>
              <a:t>Devlopment</a:t>
            </a:r>
            <a:endParaRPr lang="en-IN" sz="2000" b="1" dirty="0" err="1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3952220" y="9263380"/>
            <a:ext cx="2112010" cy="318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IN" sz="2000" b="1" dirty="0">
                <a:latin typeface="Arial Black" panose="020B0A04020102020204" charset="0"/>
                <a:cs typeface="Arial Black" panose="020B0A04020102020204" charset="0"/>
                <a:sym typeface="+mn-ea"/>
              </a:rPr>
              <a:t>Project Submission</a:t>
            </a:r>
            <a:endParaRPr lang="en-IN" sz="2000" b="1" dirty="0"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4105" marR="5080" indent="-3622040">
              <a:lnSpc>
                <a:spcPct val="100000"/>
              </a:lnSpc>
              <a:spcBef>
                <a:spcPts val="95"/>
              </a:spcBef>
            </a:pPr>
            <a:r>
              <a:rPr spc="120" dirty="0"/>
              <a:t>Conclusion:</a:t>
            </a:r>
            <a:r>
              <a:rPr spc="70" dirty="0"/>
              <a:t> </a:t>
            </a:r>
            <a:r>
              <a:rPr spc="5" dirty="0"/>
              <a:t>Empower</a:t>
            </a:r>
            <a:r>
              <a:rPr spc="-320" dirty="0"/>
              <a:t> </a:t>
            </a:r>
            <a:r>
              <a:rPr spc="-85" dirty="0"/>
              <a:t>Your </a:t>
            </a:r>
            <a:r>
              <a:rPr spc="-1485" dirty="0"/>
              <a:t> </a:t>
            </a:r>
            <a:r>
              <a:rPr spc="60" dirty="0"/>
              <a:t>Learning</a:t>
            </a:r>
            <a:endParaRPr spc="60" dirty="0"/>
          </a:p>
        </p:txBody>
      </p:sp>
      <p:sp>
        <p:nvSpPr>
          <p:cNvPr id="6" name="object 6"/>
          <p:cNvSpPr txBox="1"/>
          <p:nvPr/>
        </p:nvSpPr>
        <p:spPr>
          <a:xfrm>
            <a:off x="4531271" y="4583912"/>
            <a:ext cx="9215755" cy="1545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635" algn="ctr">
              <a:lnSpc>
                <a:spcPct val="102000"/>
              </a:lnSpc>
              <a:spcBef>
                <a:spcPts val="65"/>
              </a:spcBef>
            </a:pPr>
            <a:r>
              <a:rPr sz="2450" spc="-8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05" dirty="0">
                <a:latin typeface="Verdana" panose="020B0604030504040204"/>
                <a:cs typeface="Verdana" panose="020B0604030504040204"/>
              </a:rPr>
              <a:t>on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lusion,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aging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hnology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y 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education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signiﬁcantly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enhance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your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learning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65" dirty="0">
                <a:latin typeface="Verdana" panose="020B0604030504040204"/>
                <a:cs typeface="Verdana" panose="020B0604030504040204"/>
              </a:rPr>
              <a:t>journey.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281305" marR="273685" algn="ctr">
              <a:lnSpc>
                <a:spcPct val="102000"/>
              </a:lnSpc>
            </a:pPr>
            <a:r>
              <a:rPr sz="2450" spc="60" dirty="0">
                <a:latin typeface="Verdana" panose="020B0604030504040204"/>
                <a:cs typeface="Verdana" panose="020B0604030504040204"/>
              </a:rPr>
              <a:t>Embrace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these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tools</a:t>
            </a:r>
            <a:r>
              <a:rPr sz="245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techniques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to</a:t>
            </a:r>
            <a:r>
              <a:rPr sz="245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unlock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your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full </a:t>
            </a:r>
            <a:r>
              <a:rPr sz="2450" spc="-84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5" dirty="0">
                <a:latin typeface="Verdana" panose="020B0604030504040204"/>
                <a:cs typeface="Verdana" panose="020B0604030504040204"/>
              </a:rPr>
              <a:t>po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ential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aphe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4485" y="1929130"/>
            <a:ext cx="9264015" cy="2314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50" dirty="0">
                <a:solidFill>
                  <a:srgbClr val="FFFFFF"/>
                </a:solidFill>
              </a:rPr>
              <a:t>Thanks!</a:t>
            </a:r>
            <a:endParaRPr sz="14950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9455785" y="3095625"/>
            <a:ext cx="7950835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127" y="1419873"/>
            <a:ext cx="4780915" cy="1240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3950" spc="25" dirty="0"/>
              <a:t>Introduction</a:t>
            </a:r>
            <a:r>
              <a:rPr sz="3950" spc="-25" dirty="0"/>
              <a:t> </a:t>
            </a:r>
            <a:r>
              <a:rPr sz="3950" spc="-35" dirty="0"/>
              <a:t>to</a:t>
            </a:r>
            <a:r>
              <a:rPr sz="3950" spc="-125" dirty="0"/>
              <a:t> </a:t>
            </a:r>
            <a:r>
              <a:rPr sz="3950" spc="55" dirty="0"/>
              <a:t>AI</a:t>
            </a:r>
            <a:r>
              <a:rPr sz="3950" spc="25" dirty="0"/>
              <a:t> </a:t>
            </a:r>
            <a:r>
              <a:rPr sz="3950" spc="30" dirty="0"/>
              <a:t>in</a:t>
            </a:r>
            <a:endParaRPr sz="3950"/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950" spc="15" dirty="0"/>
              <a:t>Photography</a:t>
            </a:r>
            <a:endParaRPr sz="3950"/>
          </a:p>
        </p:txBody>
      </p:sp>
      <p:sp>
        <p:nvSpPr>
          <p:cNvPr id="7" name="object 7"/>
          <p:cNvSpPr txBox="1"/>
          <p:nvPr/>
        </p:nvSpPr>
        <p:spPr>
          <a:xfrm>
            <a:off x="1682984" y="2711171"/>
            <a:ext cx="6222365" cy="31019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55650" algn="r">
              <a:lnSpc>
                <a:spcPct val="118000"/>
              </a:lnSpc>
              <a:spcBef>
                <a:spcPts val="75"/>
              </a:spcBef>
            </a:pPr>
            <a:r>
              <a:rPr sz="2450" spc="-8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this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dirty="0">
                <a:latin typeface="Verdana" panose="020B0604030504040204"/>
                <a:cs typeface="Verdana" panose="020B0604030504040204"/>
              </a:rPr>
              <a:t>esentation,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xplo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5" dirty="0">
                <a:latin typeface="Verdana" panose="020B0604030504040204"/>
                <a:cs typeface="Verdana" panose="020B0604030504040204"/>
              </a:rPr>
              <a:t>AI- 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driven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frameworks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that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enhance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11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ning.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Unde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standing  </a:t>
            </a:r>
            <a:r>
              <a:rPr sz="2450" spc="95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17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tiﬁ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ial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elligen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se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a  </a:t>
            </a:r>
            <a:r>
              <a:rPr sz="2450" spc="-60" dirty="0">
                <a:latin typeface="Verdana" panose="020B0604030504040204"/>
                <a:cs typeface="Verdana" panose="020B0604030504040204"/>
              </a:rPr>
              <a:t>vi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tual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instru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will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25" dirty="0">
                <a:latin typeface="Verdana" panose="020B0604030504040204"/>
                <a:cs typeface="Verdana" panose="020B0604030504040204"/>
              </a:rPr>
              <a:t>emp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er 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aphe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at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all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els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imp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510"/>
              </a:spcBef>
            </a:pPr>
            <a:r>
              <a:rPr sz="2450" spc="25" dirty="0">
                <a:latin typeface="Verdana" panose="020B0604030504040204"/>
                <a:cs typeface="Verdana" panose="020B0604030504040204"/>
              </a:rPr>
              <a:t>their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skills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ativi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0003155" y="1964690"/>
            <a:ext cx="6843395" cy="2041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9726930" y="1347470"/>
            <a:ext cx="8185785" cy="31870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3179" y="1332268"/>
            <a:ext cx="5894705" cy="39928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043430">
              <a:lnSpc>
                <a:spcPct val="101000"/>
              </a:lnSpc>
              <a:spcBef>
                <a:spcPts val="60"/>
              </a:spcBef>
            </a:pPr>
            <a:r>
              <a:rPr sz="3950" spc="20" dirty="0"/>
              <a:t>The</a:t>
            </a:r>
            <a:r>
              <a:rPr sz="3950" spc="35" dirty="0"/>
              <a:t> </a:t>
            </a:r>
            <a:r>
              <a:rPr sz="3950" spc="-5" dirty="0"/>
              <a:t>Role</a:t>
            </a:r>
            <a:r>
              <a:rPr sz="3950" spc="35" dirty="0"/>
              <a:t> </a:t>
            </a:r>
            <a:r>
              <a:rPr sz="3950" spc="50" dirty="0"/>
              <a:t>of</a:t>
            </a:r>
            <a:r>
              <a:rPr sz="3950" spc="-114" dirty="0"/>
              <a:t> </a:t>
            </a:r>
            <a:r>
              <a:rPr sz="3950" spc="55" dirty="0"/>
              <a:t>AI</a:t>
            </a:r>
            <a:r>
              <a:rPr sz="3950" spc="35" dirty="0"/>
              <a:t> </a:t>
            </a:r>
            <a:r>
              <a:rPr sz="3950" spc="30" dirty="0"/>
              <a:t>in </a:t>
            </a:r>
            <a:r>
              <a:rPr sz="3950" spc="-855" dirty="0"/>
              <a:t> </a:t>
            </a:r>
            <a:r>
              <a:rPr sz="3950" spc="40" dirty="0"/>
              <a:t>Education</a:t>
            </a:r>
            <a:endParaRPr sz="3950"/>
          </a:p>
          <a:p>
            <a:pPr marL="12700" marR="5080">
              <a:lnSpc>
                <a:spcPct val="102000"/>
              </a:lnSpc>
              <a:spcBef>
                <a:spcPts val="670"/>
              </a:spcBef>
            </a:pPr>
            <a:r>
              <a:rPr sz="2450" b="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40" dirty="0">
                <a:latin typeface="Verdana" panose="020B0604030504040204"/>
                <a:cs typeface="Verdana" panose="020B0604030504040204"/>
              </a:rPr>
              <a:t>pl</a:t>
            </a:r>
            <a:r>
              <a:rPr sz="2450" b="0" spc="2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b="0" spc="-12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b="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1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10" dirty="0">
                <a:latin typeface="Verdana" panose="020B0604030504040204"/>
                <a:cs typeface="Verdana" panose="020B0604030504040204"/>
              </a:rPr>
              <a:t>pi</a:t>
            </a:r>
            <a:r>
              <a:rPr sz="2450" b="0" spc="-3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b="0" spc="20" dirty="0">
                <a:latin typeface="Verdana" panose="020B0604030504040204"/>
                <a:cs typeface="Verdana" panose="020B0604030504040204"/>
              </a:rPr>
              <a:t>otal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30" dirty="0">
                <a:latin typeface="Verdana" panose="020B0604030504040204"/>
                <a:cs typeface="Verdana" panose="020B0604030504040204"/>
              </a:rPr>
              <a:t>ole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45" dirty="0">
                <a:latin typeface="Verdana" panose="020B0604030504040204"/>
                <a:cs typeface="Verdana" panose="020B0604030504040204"/>
              </a:rPr>
              <a:t>pe</a:t>
            </a:r>
            <a:r>
              <a:rPr sz="2450" b="0" spc="2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30" dirty="0">
                <a:latin typeface="Verdana" panose="020B0604030504040204"/>
                <a:cs typeface="Verdana" panose="020B0604030504040204"/>
              </a:rPr>
              <a:t>sonalizing  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b="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b="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b="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100" dirty="0">
                <a:latin typeface="Verdana" panose="020B0604030504040204"/>
                <a:cs typeface="Verdana" panose="020B0604030504040204"/>
              </a:rPr>
              <a:t>ning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b="0" dirty="0">
                <a:latin typeface="Verdana" panose="020B0604030504040204"/>
                <a:cs typeface="Verdana" panose="020B0604030504040204"/>
              </a:rPr>
              <a:t>xpe</a:t>
            </a:r>
            <a:r>
              <a:rPr sz="2450" b="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65" dirty="0">
                <a:latin typeface="Verdana" panose="020B0604030504040204"/>
                <a:cs typeface="Verdana" panose="020B0604030504040204"/>
              </a:rPr>
              <a:t>ien</a:t>
            </a:r>
            <a:r>
              <a:rPr sz="2450" b="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b="0" spc="-20" dirty="0">
                <a:latin typeface="Verdana" panose="020B0604030504040204"/>
                <a:cs typeface="Verdana" panose="020B0604030504040204"/>
              </a:rPr>
              <a:t>es</a:t>
            </a:r>
            <a:r>
              <a:rPr sz="2450" b="0" spc="-370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35" dirty="0">
                <a:latin typeface="Verdana" panose="020B0604030504040204"/>
                <a:cs typeface="Verdana" panose="020B0604030504040204"/>
              </a:rPr>
              <a:t>By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5" dirty="0">
                <a:latin typeface="Verdana" panose="020B0604030504040204"/>
                <a:cs typeface="Verdana" panose="020B0604030504040204"/>
              </a:rPr>
              <a:t>anal</a:t>
            </a:r>
            <a:r>
              <a:rPr sz="2450" b="0" spc="-3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zing  </a:t>
            </a:r>
            <a:r>
              <a:rPr sz="2450" b="0" spc="35" dirty="0">
                <a:latin typeface="Verdana" panose="020B0604030504040204"/>
                <a:cs typeface="Verdana" panose="020B0604030504040204"/>
              </a:rPr>
              <a:t>individual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65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b="0" spc="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-120" dirty="0">
                <a:latin typeface="Verdana" panose="020B0604030504040204"/>
                <a:cs typeface="Verdana" panose="020B0604030504040204"/>
              </a:rPr>
              <a:t>ess,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15" dirty="0">
                <a:latin typeface="Verdana" panose="020B0604030504040204"/>
                <a:cs typeface="Verdana" panose="020B0604030504040204"/>
              </a:rPr>
              <a:t>it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b="0" spc="15" dirty="0">
                <a:latin typeface="Verdana" panose="020B0604030504040204"/>
                <a:cs typeface="Verdana" panose="020B0604030504040204"/>
              </a:rPr>
              <a:t>vide  </a:t>
            </a:r>
            <a:r>
              <a:rPr sz="2450" b="0" dirty="0">
                <a:latin typeface="Verdana" panose="020B0604030504040204"/>
                <a:cs typeface="Verdana" panose="020B0604030504040204"/>
              </a:rPr>
              <a:t>tailo</a:t>
            </a:r>
            <a:r>
              <a:rPr sz="2450" b="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90" dirty="0">
                <a:latin typeface="Verdana" panose="020B0604030504040204"/>
                <a:cs typeface="Verdana" panose="020B0604030504040204"/>
              </a:rPr>
              <a:t>ed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b="0" spc="90" dirty="0">
                <a:latin typeface="Verdana" panose="020B0604030504040204"/>
                <a:cs typeface="Verdana" panose="020B0604030504040204"/>
              </a:rPr>
              <a:t>eed</a:t>
            </a:r>
            <a:r>
              <a:rPr sz="2450" b="0" spc="85" dirty="0">
                <a:latin typeface="Verdana" panose="020B0604030504040204"/>
                <a:cs typeface="Verdana" panose="020B0604030504040204"/>
              </a:rPr>
              <a:t>b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b="0" spc="2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b="0" spc="3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9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15" dirty="0">
                <a:latin typeface="Verdana" panose="020B0604030504040204"/>
                <a:cs typeface="Verdana" panose="020B0604030504040204"/>
              </a:rPr>
              <a:t>esou</a:t>
            </a:r>
            <a:r>
              <a:rPr sz="2450" b="0" spc="-2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b="0" spc="-120" dirty="0">
                <a:latin typeface="Verdana" panose="020B0604030504040204"/>
                <a:cs typeface="Verdana" panose="020B0604030504040204"/>
              </a:rPr>
              <a:t>es,  </a:t>
            </a:r>
            <a:r>
              <a:rPr sz="2450" b="0" spc="90" dirty="0">
                <a:latin typeface="Verdana" panose="020B0604030504040204"/>
                <a:cs typeface="Verdana" panose="020B0604030504040204"/>
              </a:rPr>
              <a:t>making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b="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b="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b="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100" dirty="0">
                <a:latin typeface="Verdana" panose="020B0604030504040204"/>
                <a:cs typeface="Verdana" panose="020B0604030504040204"/>
              </a:rPr>
              <a:t>ning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9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b="0" spc="5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b="0" spc="-35" dirty="0">
                <a:latin typeface="Verdana" panose="020B0604030504040204"/>
                <a:cs typeface="Verdana" panose="020B0604030504040204"/>
              </a:rPr>
              <a:t>ess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100" dirty="0">
                <a:latin typeface="Verdana" panose="020B0604030504040204"/>
                <a:cs typeface="Verdana" panose="020B0604030504040204"/>
              </a:rPr>
              <a:t>mo</a:t>
            </a:r>
            <a:r>
              <a:rPr sz="2450" b="0" spc="1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25" dirty="0">
                <a:latin typeface="Verdana" panose="020B0604030504040204"/>
                <a:cs typeface="Verdana" panose="020B0604030504040204"/>
              </a:rPr>
              <a:t>e  </a:t>
            </a:r>
            <a:r>
              <a:rPr sz="2450" b="0" spc="95" dirty="0">
                <a:latin typeface="Verdana" panose="020B0604030504040204"/>
                <a:cs typeface="Verdana" panose="020B0604030504040204"/>
              </a:rPr>
              <a:t>engaging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ef</a:t>
            </a:r>
            <a:r>
              <a:rPr sz="2450" b="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b="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b="0" spc="8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b="0" spc="-20" dirty="0">
                <a:latin typeface="Verdana" panose="020B0604030504040204"/>
                <a:cs typeface="Verdana" panose="020B0604030504040204"/>
              </a:rPr>
              <a:t>ti</a:t>
            </a:r>
            <a:r>
              <a:rPr sz="2450" b="0" spc="-8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b="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b="0" spc="5" dirty="0">
                <a:latin typeface="Verdana" panose="020B0604030504040204"/>
                <a:cs typeface="Verdana" panose="020B0604030504040204"/>
              </a:rPr>
              <a:t>or</a:t>
            </a:r>
            <a:r>
              <a:rPr sz="2450" b="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b="0" dirty="0">
                <a:latin typeface="Verdana" panose="020B0604030504040204"/>
                <a:cs typeface="Verdana" panose="020B0604030504040204"/>
              </a:rPr>
              <a:t>aspi</a:t>
            </a:r>
            <a:r>
              <a:rPr sz="2450" b="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b="0" spc="80" dirty="0">
                <a:latin typeface="Verdana" panose="020B0604030504040204"/>
                <a:cs typeface="Verdana" panose="020B0604030504040204"/>
              </a:rPr>
              <a:t>ing  </a:t>
            </a:r>
            <a:r>
              <a:rPr sz="2450" b="0" spc="10" dirty="0">
                <a:latin typeface="Verdana" panose="020B0604030504040204"/>
                <a:cs typeface="Verdana" panose="020B0604030504040204"/>
              </a:rPr>
              <a:t>photographers.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2997"/>
            <a:ext cx="6496049" cy="796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pc="10" dirty="0"/>
              <a:t>Understanding </a:t>
            </a:r>
            <a:r>
              <a:rPr spc="15" dirty="0"/>
              <a:t> Photography</a:t>
            </a:r>
            <a:r>
              <a:rPr spc="-110" dirty="0"/>
              <a:t> </a:t>
            </a:r>
            <a:r>
              <a:rPr spc="35" dirty="0"/>
              <a:t>Basics</a:t>
            </a:r>
            <a:endParaRPr spc="35" dirty="0"/>
          </a:p>
        </p:txBody>
      </p:sp>
      <p:sp>
        <p:nvSpPr>
          <p:cNvPr id="6" name="object 6"/>
          <p:cNvSpPr txBox="1"/>
          <p:nvPr/>
        </p:nvSpPr>
        <p:spPr>
          <a:xfrm>
            <a:off x="1204696" y="3480117"/>
            <a:ext cx="635952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75"/>
              </a:spcBef>
            </a:pPr>
            <a:r>
              <a:rPr sz="2450" spc="75" dirty="0">
                <a:latin typeface="Verdana" panose="020B0604030504040204"/>
                <a:cs typeface="Verdana" panose="020B0604030504040204"/>
              </a:rPr>
              <a:t>Be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diving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ad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an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ed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hniques, 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it's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cru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ial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65" dirty="0">
                <a:latin typeface="Verdana" panose="020B0604030504040204"/>
                <a:cs typeface="Verdana" panose="020B0604030504040204"/>
              </a:rPr>
              <a:t>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asp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fundamentals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of 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11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This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ludes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05" dirty="0">
                <a:latin typeface="Verdana" panose="020B0604030504040204"/>
                <a:cs typeface="Verdana" panose="020B0604030504040204"/>
              </a:rPr>
              <a:t>on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epts 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li</a:t>
            </a:r>
            <a:r>
              <a:rPr sz="2450" spc="-4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xposu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170" dirty="0">
                <a:latin typeface="Verdana" panose="020B0604030504040204"/>
                <a:cs typeface="Verdana" panose="020B0604030504040204"/>
              </a:rPr>
              <a:t>e,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omposition,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lighting, 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whi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2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40" dirty="0">
                <a:latin typeface="Verdana" panose="020B0604030504040204"/>
                <a:cs typeface="Verdana" panose="020B0604030504040204"/>
              </a:rPr>
              <a:t>m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oundation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all 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su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essful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og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ap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2997"/>
            <a:ext cx="6496049" cy="796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pc="30" dirty="0"/>
              <a:t>AI-Powered</a:t>
            </a:r>
            <a:r>
              <a:rPr spc="-5" dirty="0"/>
              <a:t> </a:t>
            </a:r>
            <a:r>
              <a:rPr spc="45" dirty="0"/>
              <a:t>Learning </a:t>
            </a:r>
            <a:r>
              <a:rPr spc="-885" dirty="0"/>
              <a:t> </a:t>
            </a:r>
            <a:r>
              <a:rPr spc="-10" dirty="0"/>
              <a:t>Tools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1433296" y="3251517"/>
            <a:ext cx="632269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75"/>
              </a:spcBef>
            </a:pPr>
            <a:r>
              <a:rPr sz="2450" spc="45" dirty="0">
                <a:latin typeface="Verdana" panose="020B0604030504040204"/>
                <a:cs typeface="Verdana" panose="020B0604030504040204"/>
              </a:rPr>
              <a:t>Utilizing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AI-powered tools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enhance </a:t>
            </a:r>
            <a:r>
              <a:rPr sz="2450" spc="-85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ning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dirty="0">
                <a:latin typeface="Verdana" panose="020B0604030504040204"/>
                <a:cs typeface="Verdana" panose="020B0604030504040204"/>
              </a:rPr>
              <a:t>xpe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ien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70" dirty="0">
                <a:latin typeface="Verdana" panose="020B0604030504040204"/>
                <a:cs typeface="Verdana" panose="020B0604030504040204"/>
              </a:rPr>
              <a:t>e.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These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ools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can 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anal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z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our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pho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-125" dirty="0">
                <a:latin typeface="Verdana" panose="020B0604030504040204"/>
                <a:cs typeface="Verdana" panose="020B0604030504040204"/>
              </a:rPr>
              <a:t>os,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suggest 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imp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ements,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en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simula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e  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di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ent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lighting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onditions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help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ou 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unde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stand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ious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hniques.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328930"/>
            <a:ext cx="8313420" cy="692150"/>
          </a:xfrm>
        </p:spPr>
        <p:txBody>
          <a:bodyPr wrap="square"/>
          <a:p>
            <a:r>
              <a:rPr lang="en-US" sz="4500" kern="1200" cap="small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+mn-ea"/>
              </a:rPr>
              <a:t>Background of the Study</a:t>
            </a:r>
            <a:endParaRPr lang="en-US" sz="4500"/>
          </a:p>
        </p:txBody>
      </p:sp>
      <p:pic>
        <p:nvPicPr>
          <p:cNvPr id="4" name="Content Placeholder 3" descr="WhatsApp Image 2024-09-20 at 21.00.56_31923a3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83750" y="2166620"/>
            <a:ext cx="7960995" cy="52736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7350" y="1263650"/>
            <a:ext cx="8075930" cy="3975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4805" indent="-344805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500" b="1" dirty="0">
                <a:latin typeface="+mj-lt"/>
                <a:ea typeface="Verdana" panose="020B0604030504040204" pitchFamily="34" charset="0"/>
                <a:cs typeface="+mj-lt"/>
                <a:sym typeface="+mn-ea"/>
              </a:rPr>
              <a:t>Perfect Frame reshapes the way you pose for photoshoots with its recommendation system. Whether it's a solo portrait, a couple's snapshot, or a selfie, Perfect Frame helps you find the perfect pose effortlessly. Say goodbye to guesswork and hello to picture-perfect moments with Perfect Frame.</a:t>
            </a:r>
            <a:endParaRPr lang="en-IN" altLang="en-US" sz="2500" b="1">
              <a:latin typeface="+mj-lt"/>
              <a:cs typeface="+mj-l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2000" y="5207000"/>
            <a:ext cx="7894955" cy="870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000" b="1" cap="sm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+mn-ea"/>
              </a:rPr>
              <a:t>Objective</a:t>
            </a:r>
            <a:endParaRPr lang="en-US" sz="400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32130" y="5942965"/>
            <a:ext cx="7778115" cy="296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4805" indent="-344805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500" b="1" dirty="0">
                <a:latin typeface="Calibri" panose="020F0502020204030204" charset="0"/>
                <a:ea typeface="Verdana" panose="020B0604030504040204" pitchFamily="34" charset="0"/>
                <a:cs typeface="Calibri" panose="020F0502020204030204" charset="0"/>
                <a:sym typeface="+mn-ea"/>
              </a:rPr>
              <a:t>The objective of </a:t>
            </a:r>
            <a:r>
              <a:rPr lang="en-IN" altLang="en-US" sz="2500" b="1" dirty="0">
                <a:latin typeface="Calibri" panose="020F0502020204030204" charset="0"/>
                <a:ea typeface="Verdana" panose="020B0604030504040204" pitchFamily="34" charset="0"/>
                <a:cs typeface="Calibri" panose="020F0502020204030204" charset="0"/>
                <a:sym typeface="+mn-ea"/>
              </a:rPr>
              <a:t>my</a:t>
            </a:r>
            <a:r>
              <a:rPr lang="en-US" sz="2500" b="1" dirty="0">
                <a:latin typeface="Calibri" panose="020F0502020204030204" charset="0"/>
                <a:ea typeface="Verdana" panose="020B0604030504040204" pitchFamily="34" charset="0"/>
                <a:cs typeface="Calibri" panose="020F0502020204030204" charset="0"/>
                <a:sym typeface="+mn-ea"/>
              </a:rPr>
              <a:t> project is to provide users with personalized pose recommendations for their photoshoots, helping them capture perfect moments effortlessly.</a:t>
            </a:r>
            <a:endParaRPr lang="en-US" sz="2500" b="1" dirty="0">
              <a:latin typeface="Calibri" panose="020F0502020204030204" charset="0"/>
              <a:ea typeface="Verdana" panose="020B0604030504040204" pitchFamily="34" charset="0"/>
              <a:cs typeface="Calibri" panose="020F0502020204030204" charset="0"/>
            </a:endParaRPr>
          </a:p>
          <a:p>
            <a:pPr marL="344805" indent="-344805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500" b="1" dirty="0">
                <a:latin typeface="Calibri" panose="020F0502020204030204" charset="0"/>
                <a:cs typeface="Calibri" panose="020F0502020204030204" charset="0"/>
                <a:sym typeface="+mn-ea"/>
              </a:rPr>
              <a:t>Perfect</a:t>
            </a:r>
            <a:r>
              <a:rPr lang="en-US" sz="2500" b="1" dirty="0">
                <a:latin typeface="Calibri" panose="020F0502020204030204" charset="0"/>
                <a:cs typeface="Calibri" panose="020F0502020204030204" charset="0"/>
                <a:sym typeface="+mn-ea"/>
              </a:rPr>
              <a:t> framework to fit into any photoshoot scenario, ensuring users capture their desired moments flawlessly.</a:t>
            </a:r>
            <a:endParaRPr lang="en-US" sz="25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3192" y="1143000"/>
            <a:ext cx="6496050" cy="79628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pc="5" dirty="0"/>
              <a:t>Virtual</a:t>
            </a:r>
            <a:r>
              <a:rPr spc="30" dirty="0"/>
              <a:t> Instructors:</a:t>
            </a:r>
            <a:r>
              <a:rPr spc="35" dirty="0"/>
              <a:t> </a:t>
            </a:r>
            <a:r>
              <a:rPr spc="60" dirty="0"/>
              <a:t>How </a:t>
            </a:r>
            <a:r>
              <a:rPr spc="-890" dirty="0"/>
              <a:t> </a:t>
            </a:r>
            <a:r>
              <a:rPr spc="-5" dirty="0"/>
              <a:t>They</a:t>
            </a:r>
            <a:r>
              <a:rPr spc="-215" dirty="0"/>
              <a:t> </a:t>
            </a:r>
            <a:r>
              <a:rPr spc="-85" dirty="0"/>
              <a:t>Work</a:t>
            </a:r>
            <a:endParaRPr spc="-85" dirty="0"/>
          </a:p>
        </p:txBody>
      </p:sp>
      <p:sp>
        <p:nvSpPr>
          <p:cNvPr id="6" name="object 6"/>
          <p:cNvSpPr txBox="1"/>
          <p:nvPr/>
        </p:nvSpPr>
        <p:spPr>
          <a:xfrm>
            <a:off x="1433296" y="3327717"/>
            <a:ext cx="624713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75"/>
              </a:spcBef>
            </a:pPr>
            <a:r>
              <a:rPr sz="245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i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tual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instru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utili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z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ma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hine 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ning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algo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ithms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5" dirty="0">
                <a:latin typeface="Verdana" panose="020B0604030504040204"/>
                <a:cs typeface="Verdana" panose="020B0604030504040204"/>
              </a:rPr>
              <a:t>assess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our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30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k 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vide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eed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b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k</a:t>
            </a:r>
            <a:r>
              <a:rPr sz="2450" spc="-370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" dirty="0">
                <a:latin typeface="Verdana" panose="020B0604030504040204"/>
                <a:cs typeface="Verdana" panose="020B0604030504040204"/>
              </a:rPr>
              <a:t>This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all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155" dirty="0">
                <a:latin typeface="Verdana" panose="020B0604030504040204"/>
                <a:cs typeface="Verdana" panose="020B0604030504040204"/>
              </a:rPr>
              <a:t>w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f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or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a  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mo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ti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00" dirty="0">
                <a:latin typeface="Verdana" panose="020B0604030504040204"/>
                <a:cs typeface="Verdana" panose="020B0604030504040204"/>
              </a:rPr>
              <a:t>ning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dirty="0">
                <a:latin typeface="Verdana" panose="020B0604030504040204"/>
                <a:cs typeface="Verdana" panose="020B0604030504040204"/>
              </a:rPr>
              <a:t>xpe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ien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e, 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whe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ou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120" dirty="0">
                <a:latin typeface="Verdana" panose="020B0604030504040204"/>
                <a:cs typeface="Verdana" panose="020B0604030504040204"/>
              </a:rPr>
              <a:t>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at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y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our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145" dirty="0">
                <a:latin typeface="Verdana" panose="020B0604030504040204"/>
                <a:cs typeface="Verdana" panose="020B0604030504040204"/>
              </a:rPr>
              <a:t>wn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40" dirty="0">
                <a:latin typeface="Verdana" panose="020B0604030504040204"/>
                <a:cs typeface="Verdana" panose="020B0604030504040204"/>
              </a:rPr>
              <a:t>p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a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e 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o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n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enien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70" dirty="0">
                <a:latin typeface="Verdana" panose="020B0604030504040204"/>
                <a:cs typeface="Verdana" panose="020B0604030504040204"/>
              </a:rPr>
              <a:t>e.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1073150" y="349250"/>
            <a:ext cx="10001250" cy="1190625"/>
          </a:xfrm>
        </p:spPr>
        <p:txBody>
          <a:bodyPr>
            <a:noAutofit/>
          </a:bodyPr>
          <a:p>
            <a:r>
              <a:rPr lang="en-US" kern="1200" cap="small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+mn-ea"/>
              </a:rPr>
              <a:t>Work Flow Diagram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4710" y="1492250"/>
            <a:ext cx="13192125" cy="804545"/>
          </a:xfrm>
          <a:prstGeom prst="roundRect">
            <a:avLst/>
          </a:prstGeom>
          <a:solidFill>
            <a:srgbClr val="66FFFF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Survey of Similarity Measures in Web Image Search 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Effortlessly Recommending Similar Images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8754745" y="2434590"/>
            <a:ext cx="242570" cy="294005"/>
          </a:xfrm>
          <a:prstGeom prst="downArrow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just"/>
            <a:r>
              <a:rPr lang="en-IN"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+++</a:t>
            </a:r>
            <a:endParaRPr lang="en-IN" sz="14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05355" y="2855595"/>
            <a:ext cx="13146405" cy="1263015"/>
          </a:xfrm>
          <a:prstGeom prst="round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Pros:-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1. Offers a comprehensive overview of image similarity measures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2. Provides insights into strengths of different measures.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3.Helps in understanding theoretical foundations of image similarity.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881745" y="4237990"/>
            <a:ext cx="242570" cy="294005"/>
          </a:xfrm>
          <a:prstGeom prst="downArrow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just"/>
            <a:r>
              <a:rPr lang="en-IN"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+++</a:t>
            </a:r>
            <a:endParaRPr lang="en-IN" sz="14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01875" y="4612640"/>
            <a:ext cx="13050520" cy="995680"/>
          </a:xfrm>
          <a:prstGeom prst="roundRect">
            <a:avLst/>
          </a:prstGeom>
          <a:solidFill>
            <a:srgbClr val="66FFFF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Proposing an enhanced solution leveraging visual feature prioritization, practical implementation with pre-trained models, real-world application across diverse domains, and customizable feature extraction and recommendation algorithms using the perfect frame model.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865235" y="5751830"/>
            <a:ext cx="252730" cy="399415"/>
          </a:xfrm>
          <a:prstGeom prst="downArrow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just"/>
            <a:endParaRPr lang="en-IN" sz="14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301875" y="6216650"/>
            <a:ext cx="13002895" cy="1315720"/>
          </a:xfrm>
          <a:prstGeom prst="round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                 Pros:-  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1. Focuses on visual features for image recommendation.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2. Includes practical implementation using pre-trained models.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3. Addresses real-world application in various domains.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839835" y="7631430"/>
            <a:ext cx="252730" cy="399415"/>
          </a:xfrm>
          <a:prstGeom prst="downArrow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just"/>
            <a:endParaRPr lang="en-IN" sz="14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1555" y="8102600"/>
            <a:ext cx="13035280" cy="1970405"/>
          </a:xfrm>
          <a:prstGeom prst="roundRect">
            <a:avLst/>
          </a:prstGeom>
          <a:solidFill>
            <a:srgbClr val="99FFCC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lvl="2" algn="just"/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Cons :-</a:t>
            </a:r>
            <a:endParaRPr lang="en-US" sz="2000" b="1" dirty="0">
              <a:solidFill>
                <a:schemeClr val="tx1"/>
              </a:solidFill>
              <a:latin typeface="Bahnschrift Light" panose="020B0502040204020203" pitchFamily="34" charset="0"/>
              <a:ea typeface="Verdana" panose="020B0604030504040204" pitchFamily="34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1.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he limited scope in addressing specific challenges or emerging trends in image recommendation systems.</a:t>
            </a:r>
            <a:endParaRPr lang="en-US" sz="2000" b="1" dirty="0">
              <a:solidFill>
                <a:schemeClr val="tx1"/>
              </a:solidFill>
              <a:latin typeface="Bahnschrift Light" panose="020B0502040204020203" pitchFamily="34" charset="0"/>
              <a:ea typeface="Verdana" panose="020B0604030504040204" pitchFamily="34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2.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ime taking </a:t>
            </a:r>
            <a:endParaRPr lang="en-US" sz="2000" b="1" dirty="0">
              <a:solidFill>
                <a:schemeClr val="tx1"/>
              </a:solidFill>
              <a:latin typeface="Bahnschrift Light" panose="020B0502040204020203" pitchFamily="34" charset="0"/>
              <a:ea typeface="Verdana" panose="020B0604030504040204" pitchFamily="34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3.. Implementation details may be lacking, particularly for real-world application.</a:t>
            </a:r>
            <a:endParaRPr lang="en-US" sz="2000" b="1" dirty="0">
              <a:solidFill>
                <a:schemeClr val="tx1"/>
              </a:solidFill>
              <a:latin typeface="Bahnschrift Light" panose="020B0502040204020203" pitchFamily="34" charset="0"/>
              <a:ea typeface="Verdana" panose="020B0604030504040204" pitchFamily="34" charset="0"/>
            </a:endParaRPr>
          </a:p>
          <a:p>
            <a:pPr lvl="2" algn="just"/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4..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heoretical focus ma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</a:t>
            </a:r>
            <a:r>
              <a:rPr lang="en-US" sz="2000" b="1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</a:rPr>
              <a:t> not address practical challenges in image recommendation.</a:t>
            </a:r>
            <a:endParaRPr lang="en-US" sz="2000" b="1" dirty="0">
              <a:solidFill>
                <a:schemeClr val="tx1"/>
              </a:solidFill>
              <a:latin typeface="Bahnschrift Light" panose="020B0502040204020203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24155">
              <a:lnSpc>
                <a:spcPct val="100000"/>
              </a:lnSpc>
              <a:spcBef>
                <a:spcPts val="1925"/>
              </a:spcBef>
            </a:pPr>
            <a:r>
              <a:rPr sz="4850" spc="85" dirty="0">
                <a:solidFill>
                  <a:srgbClr val="FFFFFF"/>
                </a:solidFill>
              </a:rPr>
              <a:t>Enhancing</a:t>
            </a:r>
            <a:r>
              <a:rPr sz="4850" spc="55" dirty="0">
                <a:solidFill>
                  <a:srgbClr val="FFFFFF"/>
                </a:solidFill>
              </a:rPr>
              <a:t> </a:t>
            </a:r>
            <a:r>
              <a:rPr sz="4850" spc="15" dirty="0">
                <a:solidFill>
                  <a:srgbClr val="FFFFFF"/>
                </a:solidFill>
              </a:rPr>
              <a:t>Creativity</a:t>
            </a:r>
            <a:r>
              <a:rPr sz="4850" spc="-215" dirty="0">
                <a:solidFill>
                  <a:srgbClr val="FFFFFF"/>
                </a:solidFill>
              </a:rPr>
              <a:t> </a:t>
            </a:r>
            <a:r>
              <a:rPr sz="4850" spc="-5" dirty="0">
                <a:solidFill>
                  <a:srgbClr val="FFFFFF"/>
                </a:solidFill>
              </a:rPr>
              <a:t>with</a:t>
            </a:r>
            <a:r>
              <a:rPr sz="4850" spc="-130" dirty="0">
                <a:solidFill>
                  <a:srgbClr val="FFFFFF"/>
                </a:solidFill>
              </a:rPr>
              <a:t> </a:t>
            </a:r>
            <a:r>
              <a:rPr sz="4850" spc="60" dirty="0">
                <a:solidFill>
                  <a:srgbClr val="FFFFFF"/>
                </a:solidFill>
              </a:rPr>
              <a:t>AI</a:t>
            </a:r>
            <a:endParaRPr sz="4850"/>
          </a:p>
        </p:txBody>
      </p:sp>
      <p:sp>
        <p:nvSpPr>
          <p:cNvPr id="5" name="object 5"/>
          <p:cNvSpPr txBox="1"/>
          <p:nvPr/>
        </p:nvSpPr>
        <p:spPr>
          <a:xfrm>
            <a:off x="9373701" y="3545561"/>
            <a:ext cx="7618095" cy="17875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18000"/>
              </a:lnSpc>
              <a:spcBef>
                <a:spcPts val="70"/>
              </a:spcBef>
            </a:pPr>
            <a:r>
              <a:rPr sz="2450" spc="-95" dirty="0">
                <a:latin typeface="Verdana" panose="020B0604030504040204"/>
                <a:cs typeface="Verdana" panose="020B0604030504040204"/>
              </a:rPr>
              <a:t>AI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stimulate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creativity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by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suggesting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unique </a:t>
            </a:r>
            <a:r>
              <a:rPr sz="2450" spc="-84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angles,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compositions,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 </a:t>
            </a:r>
            <a:r>
              <a:rPr sz="2450" spc="-85" dirty="0">
                <a:latin typeface="Verdana" panose="020B0604030504040204"/>
                <a:cs typeface="Verdana" panose="020B0604030504040204"/>
              </a:rPr>
              <a:t>styles.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By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analyzing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10" dirty="0">
                <a:latin typeface="Verdana" panose="020B0604030504040204"/>
                <a:cs typeface="Verdana" panose="020B0604030504040204"/>
              </a:rPr>
              <a:t>existing </a:t>
            </a:r>
            <a:r>
              <a:rPr sz="2450" spc="-55" dirty="0">
                <a:latin typeface="Verdana" panose="020B0604030504040204"/>
                <a:cs typeface="Verdana" panose="020B0604030504040204"/>
              </a:rPr>
              <a:t>works, </a:t>
            </a:r>
            <a:r>
              <a:rPr sz="2450" spc="15" dirty="0">
                <a:latin typeface="Verdana" panose="020B0604030504040204"/>
                <a:cs typeface="Verdana" panose="020B0604030504040204"/>
              </a:rPr>
              <a:t>it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can </a:t>
            </a:r>
            <a:r>
              <a:rPr sz="2450" spc="20" dirty="0">
                <a:latin typeface="Verdana" panose="020B0604030504040204"/>
                <a:cs typeface="Verdana" panose="020B0604030504040204"/>
              </a:rPr>
              <a:t>inspire 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photographers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to </a:t>
            </a:r>
            <a:r>
              <a:rPr sz="2450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dirty="0">
                <a:latin typeface="Verdana" panose="020B0604030504040204"/>
                <a:cs typeface="Verdana" panose="020B0604030504040204"/>
              </a:rPr>
              <a:t>xpe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iment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push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their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c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ati</a:t>
            </a:r>
            <a:r>
              <a:rPr sz="2450" spc="-70" dirty="0">
                <a:latin typeface="Verdana" panose="020B0604030504040204"/>
                <a:cs typeface="Verdana" panose="020B0604030504040204"/>
              </a:rPr>
              <a:t>v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e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bounda</a:t>
            </a:r>
            <a:r>
              <a:rPr sz="2450" spc="35" dirty="0">
                <a:latin typeface="Verdana" panose="020B0604030504040204"/>
                <a:cs typeface="Verdana" panose="020B0604030504040204"/>
              </a:rPr>
              <a:t>r</a:t>
            </a:r>
            <a:r>
              <a:rPr sz="2450" spc="-105" dirty="0">
                <a:latin typeface="Verdana" panose="020B0604030504040204"/>
                <a:cs typeface="Verdana" panose="020B0604030504040204"/>
              </a:rPr>
              <a:t>ies.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5738</Words>
  <Application>WPS Presentation</Application>
  <PresentationFormat>On-screen Show (4:3)</PresentationFormat>
  <Paragraphs>136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SimSun</vt:lpstr>
      <vt:lpstr>Wingdings</vt:lpstr>
      <vt:lpstr>Cambria</vt:lpstr>
      <vt:lpstr>Verdana</vt:lpstr>
      <vt:lpstr>Calibri</vt:lpstr>
      <vt:lpstr>Microsoft YaHei</vt:lpstr>
      <vt:lpstr>Arial Unicode MS</vt:lpstr>
      <vt:lpstr>Verdana</vt:lpstr>
      <vt:lpstr>Courier New</vt:lpstr>
      <vt:lpstr>Times New Roman</vt:lpstr>
      <vt:lpstr>Symap</vt:lpstr>
      <vt:lpstr>Aptos</vt:lpstr>
      <vt:lpstr>Segoe Print</vt:lpstr>
      <vt:lpstr>Bahnschrift Light</vt:lpstr>
      <vt:lpstr>Agency FB</vt:lpstr>
      <vt:lpstr>AcadEref</vt:lpstr>
      <vt:lpstr>AMGDT</vt:lpstr>
      <vt:lpstr>Arial Black</vt:lpstr>
      <vt:lpstr>Office Theme</vt:lpstr>
      <vt:lpstr>PowerPoint 演示文稿</vt:lpstr>
      <vt:lpstr>Photography</vt:lpstr>
      <vt:lpstr>AI plays a pivotal role in personalizing  learning experiences. By analyzing  individual progress, it can provide  tailored feedback and resources,  making the learning process more  engaging and effective for aspiring  photographers.</vt:lpstr>
      <vt:lpstr>Understanding  Photography Basics</vt:lpstr>
      <vt:lpstr>AI-Powered Learning  Tools</vt:lpstr>
      <vt:lpstr>PowerPoint 演示文稿</vt:lpstr>
      <vt:lpstr>Virtual Instructors: How  They Work</vt:lpstr>
      <vt:lpstr>PowerPoint 演示文稿</vt:lpstr>
      <vt:lpstr>Enhancing Creativity with AI</vt:lpstr>
      <vt:lpstr>Feedback and  Improvement</vt:lpstr>
      <vt:lpstr>Community</vt:lpstr>
      <vt:lpstr>Ethics of AI in  Photography</vt:lpstr>
      <vt:lpstr>Future Trends in  Photography Learning</vt:lpstr>
      <vt:lpstr>PowerPoint 演示文稿</vt:lpstr>
      <vt:lpstr>PowerPoint 演示文稿</vt:lpstr>
      <vt:lpstr>Summary of Key Points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Sangramkeshari Ojha</cp:lastModifiedBy>
  <cp:revision>9</cp:revision>
  <dcterms:created xsi:type="dcterms:W3CDTF">2024-08-10T04:14:00Z</dcterms:created>
  <dcterms:modified xsi:type="dcterms:W3CDTF">2024-09-20T16:32:52Z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2024-08-10T16:30:00Z</vt:filetime>
  </property>
  <property fmtid="{D5CDD505-2E9C-101B-9397-08002B2CF9AE}" pid="3" name="Creator">
    <vt:lpwstr>Chromium</vt:lpwstr>
  </property>
  <property fmtid="{D5CDD505-2E9C-101B-9397-08002B2CF9AE}" pid="4" name="LastSaved">
    <vt:filetime>2024-08-10T16:30:00Z</vt:filetime>
  </property>
  <property fmtid="{D5CDD505-2E9C-101B-9397-08002B2CF9AE}" pid="5" name="ICV">
    <vt:lpwstr>63EDF9D04087486C88B11E9AF693D000_13</vt:lpwstr>
  </property>
  <property fmtid="{D5CDD505-2E9C-101B-9397-08002B2CF9AE}" pid="6" name="KSOProductBuildVer">
    <vt:lpwstr>1033-12.2.0.13472</vt:lpwstr>
  </property>
</Properties>
</file>